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8" r:id="rId4"/>
    <p:sldId id="257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50" d="100"/>
          <a:sy n="50" d="100"/>
        </p:scale>
        <p:origin x="48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30-Jul-21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30-Jul-21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30-Jul-21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30-Jul-21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30-Jul-21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30-Jul-21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30-Jul-21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Kuwait Companies Law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0"/>
            <a:ext cx="9448800" cy="187324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Student Name</a:t>
            </a:r>
          </a:p>
          <a:p>
            <a:r>
              <a:rPr lang="en-US" dirty="0" smtClean="0"/>
              <a:t>Course Number</a:t>
            </a:r>
          </a:p>
          <a:p>
            <a:r>
              <a:rPr lang="en-US" dirty="0" smtClean="0"/>
              <a:t>Due Date</a:t>
            </a:r>
          </a:p>
          <a:p>
            <a:r>
              <a:rPr lang="en-US" dirty="0" smtClean="0"/>
              <a:t>Faculty Name</a:t>
            </a:r>
          </a:p>
          <a:p>
            <a:r>
              <a:rPr lang="en-US" dirty="0" smtClean="0"/>
              <a:t>Due Date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60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225290"/>
          </a:xfrm>
        </p:spPr>
        <p:txBody>
          <a:bodyPr/>
          <a:lstStyle/>
          <a:p>
            <a:pPr marL="228600" lvl="1"/>
            <a:r>
              <a:rPr lang="en-US" sz="2400" dirty="0"/>
              <a:t>Closed shareholding </a:t>
            </a:r>
            <a:r>
              <a:rPr lang="en-US" sz="2400" dirty="0" smtClean="0"/>
              <a:t>company</a:t>
            </a:r>
          </a:p>
          <a:p>
            <a:pPr marL="685800" lvl="2"/>
            <a:r>
              <a:rPr lang="en-US" sz="2200" dirty="0" smtClean="0"/>
              <a:t>It is only allowed after incorporation by the incorporators</a:t>
            </a:r>
          </a:p>
          <a:p>
            <a:pPr marL="685800" lvl="2"/>
            <a:r>
              <a:rPr lang="en-US" sz="2200" dirty="0" smtClean="0"/>
              <a:t>The directors should be more than 3 and partnership in the firm’s board of directors is not included in the maximum number of memberships</a:t>
            </a:r>
          </a:p>
          <a:p>
            <a:pPr marL="685800" lvl="2"/>
            <a:r>
              <a:rPr lang="en-US" sz="2200" dirty="0" smtClean="0"/>
              <a:t>The firm has the right to have a chief executive officer.</a:t>
            </a:r>
            <a:endParaRPr lang="en-US" sz="2200" dirty="0"/>
          </a:p>
          <a:p>
            <a:pPr marL="228600" lvl="1"/>
            <a:r>
              <a:rPr lang="en-US" sz="2400" dirty="0"/>
              <a:t>Holding </a:t>
            </a:r>
            <a:r>
              <a:rPr lang="en-US" sz="2400" dirty="0" smtClean="0"/>
              <a:t>company</a:t>
            </a:r>
          </a:p>
          <a:p>
            <a:pPr marL="685800" lvl="2"/>
            <a:r>
              <a:rPr lang="en-US" sz="2200" dirty="0" smtClean="0"/>
              <a:t>Its main aim is to major on shares, membership interests as well as investment units in Kuwait.</a:t>
            </a:r>
          </a:p>
          <a:p>
            <a:pPr marL="685800" lvl="2"/>
            <a:r>
              <a:rPr lang="en-US" sz="2200" dirty="0" smtClean="0"/>
              <a:t>These firms include shareholding firm, limited liability firm and single person firm</a:t>
            </a: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17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71650"/>
            <a:ext cx="10820400" cy="4447035"/>
          </a:xfrm>
        </p:spPr>
        <p:txBody>
          <a:bodyPr>
            <a:normAutofit/>
          </a:bodyPr>
          <a:lstStyle/>
          <a:p>
            <a:pPr marL="228600" lvl="1"/>
            <a:r>
              <a:rPr lang="en-US" sz="2400" dirty="0"/>
              <a:t>Transformation, merger, division and termination of </a:t>
            </a:r>
            <a:r>
              <a:rPr lang="en-US" sz="2400" dirty="0" smtClean="0"/>
              <a:t>companies</a:t>
            </a:r>
          </a:p>
          <a:p>
            <a:pPr marL="685800" lvl="2"/>
            <a:r>
              <a:rPr lang="en-US" sz="2200" dirty="0" smtClean="0"/>
              <a:t>Any firm can be transformed from a single legal form to another</a:t>
            </a:r>
          </a:p>
          <a:p>
            <a:pPr marL="685800" lvl="2"/>
            <a:r>
              <a:rPr lang="en-US" sz="2200" dirty="0" smtClean="0"/>
              <a:t>The firm shall are not transformed till the required procedures</a:t>
            </a:r>
          </a:p>
          <a:p>
            <a:pPr marL="685800" lvl="2"/>
            <a:r>
              <a:rPr lang="en-US" sz="2200" dirty="0" smtClean="0"/>
              <a:t>The executive regulation does not specify terms as well as procedures of the transformation.</a:t>
            </a:r>
            <a:endParaRPr lang="en-US" sz="2200" dirty="0"/>
          </a:p>
          <a:p>
            <a:pPr marL="228600" lvl="1"/>
            <a:r>
              <a:rPr lang="en-US" sz="2400" dirty="0"/>
              <a:t>Supervision, inspection and penalties</a:t>
            </a:r>
          </a:p>
          <a:p>
            <a:pPr lvl="1"/>
            <a:r>
              <a:rPr lang="en-US" dirty="0" smtClean="0"/>
              <a:t>The ministry is required to study any complaint by any party with an interest in regard to </a:t>
            </a:r>
            <a:r>
              <a:rPr lang="en-US" smtClean="0"/>
              <a:t>the use </a:t>
            </a:r>
            <a:r>
              <a:rPr lang="en-US" dirty="0" smtClean="0"/>
              <a:t>of provisions of this law.</a:t>
            </a:r>
          </a:p>
          <a:p>
            <a:pPr lvl="1"/>
            <a:r>
              <a:rPr lang="en-US" dirty="0" smtClean="0"/>
              <a:t>The minister is required to provide a resolution seconding an appropriate number of workers.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068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5067300" cy="1293028"/>
          </a:xfrm>
        </p:spPr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Law No. 1 of 2016 on the Promulgation of the Companies </a:t>
            </a:r>
            <a:r>
              <a:rPr lang="en-US" sz="2000" dirty="0" smtClean="0"/>
              <a:t>Law. (2016).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349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5581650" cy="1293028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3300" y="2057401"/>
            <a:ext cx="7791450" cy="4024125"/>
          </a:xfrm>
        </p:spPr>
        <p:txBody>
          <a:bodyPr>
            <a:normAutofit/>
          </a:bodyPr>
          <a:lstStyle/>
          <a:p>
            <a:r>
              <a:rPr lang="en-US" sz="2400" dirty="0"/>
              <a:t>Law No. 1 of 2016 on the Promulgation of the Companies </a:t>
            </a:r>
            <a:r>
              <a:rPr lang="en-US" sz="2400" dirty="0" smtClean="0"/>
              <a:t>Law was issued to amend the previous law No.25 of 2012.</a:t>
            </a:r>
          </a:p>
          <a:p>
            <a:r>
              <a:rPr lang="en-US" sz="2400" dirty="0" smtClean="0"/>
              <a:t>It provides a practical view in comparison to the past companies’ law</a:t>
            </a:r>
          </a:p>
          <a:p>
            <a:r>
              <a:rPr lang="en-US" sz="2400" dirty="0" smtClean="0"/>
              <a:t>This law offers guidance as well as a legal footing in connection to specific matters which had not been  considered previously.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00" y="2078738"/>
            <a:ext cx="2895600" cy="291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526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802473"/>
            <a:ext cx="5619750" cy="1293028"/>
          </a:xfrm>
        </p:spPr>
        <p:txBody>
          <a:bodyPr/>
          <a:lstStyle/>
          <a:p>
            <a:r>
              <a:rPr lang="en-US" dirty="0" smtClean="0"/>
              <a:t>Company Laws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550" y="2518410"/>
            <a:ext cx="10820400" cy="402412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companies laws tend to govern corporate entities in Kuwait.</a:t>
            </a:r>
          </a:p>
          <a:p>
            <a:r>
              <a:rPr lang="en-US" sz="2400" dirty="0" smtClean="0"/>
              <a:t>It clarifies the previous laws.</a:t>
            </a:r>
          </a:p>
          <a:p>
            <a:r>
              <a:rPr lang="en-US" sz="2400" dirty="0" smtClean="0"/>
              <a:t>In addition it offers guidance as well as legal footing in connection to specific matters which had not been considered.</a:t>
            </a:r>
          </a:p>
          <a:p>
            <a:r>
              <a:rPr lang="en-US" sz="2400" dirty="0" smtClean="0"/>
              <a:t>These laws tends to explain how companies should be managed by its owner.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79539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3050" y="554823"/>
            <a:ext cx="8191500" cy="950127"/>
          </a:xfrm>
        </p:spPr>
        <p:txBody>
          <a:bodyPr/>
          <a:lstStyle/>
          <a:p>
            <a:r>
              <a:rPr lang="en-US" dirty="0" smtClean="0"/>
              <a:t>What a company 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1838894"/>
            <a:ext cx="7600950" cy="450418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 firm is formed by virtue of a contract in which two or more individuals to take part in a profit making project with every of them providing contribution in assets or </a:t>
            </a:r>
            <a:r>
              <a:rPr lang="en-US" sz="2400" dirty="0" err="1" smtClean="0"/>
              <a:t>labour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A company can be integrated based on the unilateral intention of a single person.</a:t>
            </a:r>
          </a:p>
          <a:p>
            <a:r>
              <a:rPr lang="en-US" sz="2400" dirty="0" smtClean="0"/>
              <a:t>Firms that aim at generating profit may as well be integrated by virtues of a contract.</a:t>
            </a:r>
          </a:p>
          <a:p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0" y="1838894"/>
            <a:ext cx="3619500" cy="3380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31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10820400" cy="4999485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The Kuwait company law provide guidelines on various types of companies</a:t>
            </a:r>
          </a:p>
          <a:p>
            <a:pPr lvl="1"/>
            <a:r>
              <a:rPr lang="en-US" dirty="0" smtClean="0"/>
              <a:t>General provisions</a:t>
            </a:r>
          </a:p>
          <a:p>
            <a:pPr lvl="1"/>
            <a:r>
              <a:rPr lang="en-US" dirty="0" smtClean="0"/>
              <a:t>General partnership company</a:t>
            </a:r>
          </a:p>
          <a:p>
            <a:pPr lvl="1"/>
            <a:r>
              <a:rPr lang="en-US" dirty="0" smtClean="0"/>
              <a:t>Limited partnership company</a:t>
            </a:r>
          </a:p>
          <a:p>
            <a:pPr lvl="1"/>
            <a:r>
              <a:rPr lang="en-US" dirty="0" smtClean="0"/>
              <a:t>Partnership limited by shares</a:t>
            </a:r>
          </a:p>
          <a:p>
            <a:pPr lvl="1"/>
            <a:r>
              <a:rPr lang="en-US" dirty="0" smtClean="0"/>
              <a:t>Joint venture company</a:t>
            </a:r>
          </a:p>
          <a:p>
            <a:pPr lvl="1"/>
            <a:r>
              <a:rPr lang="en-US" dirty="0" smtClean="0"/>
              <a:t>Professional company</a:t>
            </a:r>
          </a:p>
          <a:p>
            <a:pPr lvl="1"/>
            <a:r>
              <a:rPr lang="en-US" dirty="0" smtClean="0"/>
              <a:t>Single person company</a:t>
            </a:r>
          </a:p>
          <a:p>
            <a:pPr lvl="1"/>
            <a:r>
              <a:rPr lang="en-US" dirty="0" smtClean="0"/>
              <a:t>Limited liability company</a:t>
            </a:r>
          </a:p>
          <a:p>
            <a:pPr lvl="1"/>
            <a:r>
              <a:rPr lang="en-US" dirty="0" smtClean="0"/>
              <a:t>Public shareholding company</a:t>
            </a:r>
          </a:p>
          <a:p>
            <a:pPr lvl="1"/>
            <a:r>
              <a:rPr lang="en-US" dirty="0" smtClean="0"/>
              <a:t>Closed shareholding company</a:t>
            </a:r>
          </a:p>
          <a:p>
            <a:pPr lvl="1"/>
            <a:r>
              <a:rPr lang="en-US" dirty="0" smtClean="0"/>
              <a:t>Holding company</a:t>
            </a:r>
          </a:p>
          <a:p>
            <a:pPr lvl="1"/>
            <a:r>
              <a:rPr lang="en-US" dirty="0" smtClean="0"/>
              <a:t>Transformation, merger, division and termination of companies</a:t>
            </a:r>
          </a:p>
          <a:p>
            <a:pPr lvl="1"/>
            <a:r>
              <a:rPr lang="en-US" dirty="0" smtClean="0"/>
              <a:t>Supervision, inspection and penalties</a:t>
            </a:r>
          </a:p>
        </p:txBody>
      </p:sp>
    </p:spTree>
    <p:extLst>
      <p:ext uri="{BB962C8B-B14F-4D97-AF65-F5344CB8AC3E}">
        <p14:creationId xmlns:p14="http://schemas.microsoft.com/office/powerpoint/2010/main" val="2684294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19250"/>
            <a:ext cx="11049000" cy="4599436"/>
          </a:xfrm>
        </p:spPr>
        <p:txBody>
          <a:bodyPr>
            <a:normAutofit/>
          </a:bodyPr>
          <a:lstStyle/>
          <a:p>
            <a:r>
              <a:rPr lang="en-US" sz="2400" dirty="0"/>
              <a:t>General partnership </a:t>
            </a:r>
            <a:r>
              <a:rPr lang="en-US" sz="2400" dirty="0" smtClean="0"/>
              <a:t>company</a:t>
            </a:r>
            <a:endParaRPr lang="en-US" sz="2400" dirty="0"/>
          </a:p>
          <a:p>
            <a:pPr lvl="1"/>
            <a:r>
              <a:rPr lang="en-US" dirty="0" smtClean="0"/>
              <a:t>It is a firm developed by two or more individuals and which works in a certain name.</a:t>
            </a:r>
          </a:p>
          <a:p>
            <a:pPr lvl="1"/>
            <a:r>
              <a:rPr lang="en-US" dirty="0" smtClean="0"/>
              <a:t>Every partner in the partnership have the ability of a merchant.</a:t>
            </a:r>
          </a:p>
          <a:p>
            <a:pPr lvl="1"/>
            <a:r>
              <a:rPr lang="en-US" dirty="0" smtClean="0"/>
              <a:t>The name of the firm is developed using the names of all partners or one more of their names.</a:t>
            </a:r>
          </a:p>
          <a:p>
            <a:r>
              <a:rPr lang="en-US" sz="2400" dirty="0" smtClean="0"/>
              <a:t>Limited partnership company</a:t>
            </a:r>
          </a:p>
          <a:p>
            <a:pPr lvl="1"/>
            <a:r>
              <a:rPr lang="en-US" dirty="0" smtClean="0"/>
              <a:t>These companies can be general partners and limited partners.</a:t>
            </a:r>
          </a:p>
          <a:p>
            <a:pPr lvl="1"/>
            <a:r>
              <a:rPr lang="en-US" dirty="0" smtClean="0"/>
              <a:t>The name of the firm doesn’t include the limited partner’s name.</a:t>
            </a:r>
          </a:p>
          <a:p>
            <a:pPr lvl="1"/>
            <a:r>
              <a:rPr lang="en-US" dirty="0" smtClean="0"/>
              <a:t>The firm is managed by one or more managers elected by all partners 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1890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10820400" cy="4466085"/>
          </a:xfrm>
        </p:spPr>
        <p:txBody>
          <a:bodyPr>
            <a:normAutofit/>
          </a:bodyPr>
          <a:lstStyle/>
          <a:p>
            <a:pPr marL="228600" lvl="1"/>
            <a:r>
              <a:rPr lang="en-US" sz="2400" dirty="0"/>
              <a:t>Partnership limited by </a:t>
            </a:r>
            <a:r>
              <a:rPr lang="en-US" sz="2400" dirty="0" smtClean="0"/>
              <a:t>shares</a:t>
            </a:r>
          </a:p>
          <a:p>
            <a:pPr marL="685800" lvl="2"/>
            <a:r>
              <a:rPr lang="en-US" sz="2200" dirty="0" smtClean="0"/>
              <a:t>This is a firm composed of the general partners that are liable with all their personal assets for all the roles of the firm and limited partners.</a:t>
            </a:r>
          </a:p>
          <a:p>
            <a:pPr marL="685800" lvl="2"/>
            <a:r>
              <a:rPr lang="en-US" sz="2200" dirty="0" smtClean="0"/>
              <a:t>The firm should have a name composed of the names of one or more general partners.</a:t>
            </a:r>
          </a:p>
          <a:p>
            <a:pPr marL="685800" lvl="2"/>
            <a:r>
              <a:rPr lang="en-US" sz="2200" dirty="0" smtClean="0"/>
              <a:t>The capital of the firm should be enough to attain its objectives.</a:t>
            </a:r>
          </a:p>
          <a:p>
            <a:pPr marL="228600" lvl="1"/>
            <a:r>
              <a:rPr lang="en-US" sz="2400" dirty="0" smtClean="0"/>
              <a:t>Joint </a:t>
            </a:r>
            <a:r>
              <a:rPr lang="en-US" sz="2400" dirty="0"/>
              <a:t>venture </a:t>
            </a:r>
            <a:r>
              <a:rPr lang="en-US" sz="2400" dirty="0" smtClean="0"/>
              <a:t>company</a:t>
            </a:r>
          </a:p>
          <a:p>
            <a:pPr marL="685800" lvl="2"/>
            <a:r>
              <a:rPr lang="en-US" sz="2200" dirty="0" smtClean="0"/>
              <a:t>It is a firm agreed between two or more partners.</a:t>
            </a:r>
          </a:p>
          <a:p>
            <a:pPr marL="685800" lvl="2"/>
            <a:r>
              <a:rPr lang="en-US" sz="2200" dirty="0" smtClean="0"/>
              <a:t>The firms is managed by the elements based on the firm’s contract.</a:t>
            </a:r>
          </a:p>
          <a:p>
            <a:pPr marL="685800" lvl="2"/>
            <a:r>
              <a:rPr lang="en-US" sz="2200" dirty="0" smtClean="0"/>
              <a:t>The firm does not have a legal personality.</a:t>
            </a:r>
          </a:p>
          <a:p>
            <a:pPr marL="685800" lvl="2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93870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10820400" cy="4923285"/>
          </a:xfrm>
        </p:spPr>
        <p:txBody>
          <a:bodyPr>
            <a:normAutofit/>
          </a:bodyPr>
          <a:lstStyle/>
          <a:p>
            <a:pPr marL="228600" lvl="1"/>
            <a:r>
              <a:rPr lang="en-US" sz="2400" dirty="0"/>
              <a:t>Professional </a:t>
            </a:r>
            <a:r>
              <a:rPr lang="en-US" sz="2400" dirty="0" smtClean="0"/>
              <a:t>company</a:t>
            </a:r>
          </a:p>
          <a:p>
            <a:pPr marL="685800" lvl="2"/>
            <a:r>
              <a:rPr lang="en-US" sz="2200" dirty="0" smtClean="0"/>
              <a:t>Two or more individuals of one of the free profession can develop a professional firm.</a:t>
            </a:r>
          </a:p>
          <a:p>
            <a:pPr marL="685800" lvl="2"/>
            <a:r>
              <a:rPr lang="en-US" sz="2200" dirty="0" smtClean="0"/>
              <a:t>The individuals is managed by conditions as well as guidelines of the practice of the free profession</a:t>
            </a:r>
          </a:p>
          <a:p>
            <a:pPr marL="685800" lvl="2"/>
            <a:r>
              <a:rPr lang="en-US" sz="2200" dirty="0" smtClean="0"/>
              <a:t>The executive regulation tend to set out the free professions</a:t>
            </a:r>
            <a:endParaRPr lang="en-US" sz="2200" dirty="0"/>
          </a:p>
          <a:p>
            <a:pPr marL="228600" lvl="1"/>
            <a:r>
              <a:rPr lang="en-US" sz="2400" dirty="0"/>
              <a:t>Single person </a:t>
            </a:r>
            <a:r>
              <a:rPr lang="en-US" sz="2400" dirty="0" smtClean="0"/>
              <a:t>company</a:t>
            </a:r>
          </a:p>
          <a:p>
            <a:pPr marL="685800" lvl="2"/>
            <a:r>
              <a:rPr lang="en-US" sz="2200" dirty="0" smtClean="0"/>
              <a:t>Each activity in which capital is entirely possessed by one natural or legal individuals</a:t>
            </a:r>
          </a:p>
          <a:p>
            <a:pPr marL="685800" lvl="2"/>
            <a:r>
              <a:rPr lang="en-US" sz="2200" dirty="0" smtClean="0"/>
              <a:t>The owner of the firm is not liable for the firm’s obligation except to the extent of firm’s capital.</a:t>
            </a:r>
          </a:p>
        </p:txBody>
      </p:sp>
    </p:spTree>
    <p:extLst>
      <p:ext uri="{BB962C8B-B14F-4D97-AF65-F5344CB8AC3E}">
        <p14:creationId xmlns:p14="http://schemas.microsoft.com/office/powerpoint/2010/main" val="2802694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550" y="1676400"/>
            <a:ext cx="11163300" cy="4542285"/>
          </a:xfrm>
        </p:spPr>
        <p:txBody>
          <a:bodyPr>
            <a:normAutofit/>
          </a:bodyPr>
          <a:lstStyle/>
          <a:p>
            <a:pPr marL="228600" lvl="1"/>
            <a:r>
              <a:rPr lang="en-US" sz="2400" dirty="0"/>
              <a:t>Limited liability </a:t>
            </a:r>
            <a:r>
              <a:rPr lang="en-US" sz="2400" dirty="0" smtClean="0"/>
              <a:t>company</a:t>
            </a:r>
          </a:p>
          <a:p>
            <a:pPr marL="685800" lvl="2"/>
            <a:r>
              <a:rPr lang="en-US" sz="2200" dirty="0" smtClean="0"/>
              <a:t>It is an partnership of a maximum number of 50 individuals</a:t>
            </a:r>
          </a:p>
          <a:p>
            <a:pPr marL="685800" lvl="2"/>
            <a:r>
              <a:rPr lang="en-US" sz="2200" dirty="0" smtClean="0"/>
              <a:t>Every one of them is liable to the level of his membership desires in the firm</a:t>
            </a:r>
          </a:p>
          <a:p>
            <a:pPr marL="685800" lvl="2"/>
            <a:r>
              <a:rPr lang="en-US" sz="2200" dirty="0" smtClean="0"/>
              <a:t>Its name is derived from its objectives</a:t>
            </a:r>
            <a:endParaRPr lang="en-US" sz="2200" dirty="0"/>
          </a:p>
          <a:p>
            <a:pPr marL="228600" lvl="1"/>
            <a:r>
              <a:rPr lang="en-US" sz="2400" dirty="0"/>
              <a:t>Public shareholding </a:t>
            </a:r>
            <a:r>
              <a:rPr lang="en-US" sz="2400" dirty="0" smtClean="0"/>
              <a:t>company</a:t>
            </a:r>
          </a:p>
          <a:p>
            <a:pPr marL="685800" lvl="2"/>
            <a:r>
              <a:rPr lang="en-US" sz="2200" dirty="0" smtClean="0"/>
              <a:t>It is a firm whose capital is partitioned into tradable shares of similar value in the way directed by the law.</a:t>
            </a:r>
          </a:p>
          <a:p>
            <a:pPr marL="685800" lvl="2"/>
            <a:r>
              <a:rPr lang="en-US" sz="2200" dirty="0" smtClean="0"/>
              <a:t>The role of the parties tends to be limited to the contribution of the shares’ value recommended by him and is not liable for the firm’s obligations.</a:t>
            </a:r>
            <a:endParaRPr lang="en-US" sz="22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6683586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364</TotalTime>
  <Words>806</Words>
  <Application>Microsoft Office PowerPoint</Application>
  <PresentationFormat>Widescreen</PresentationFormat>
  <Paragraphs>80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Century Gothic</vt:lpstr>
      <vt:lpstr>Vapor Trail</vt:lpstr>
      <vt:lpstr>Kuwait Companies Law</vt:lpstr>
      <vt:lpstr>Introduction</vt:lpstr>
      <vt:lpstr>Company Laws</vt:lpstr>
      <vt:lpstr>What a company 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Kuwait Companies Law</dc:title>
  <dc:creator>WANJIKU</dc:creator>
  <cp:lastModifiedBy>WANJIKU</cp:lastModifiedBy>
  <cp:revision>101</cp:revision>
  <dcterms:created xsi:type="dcterms:W3CDTF">2021-07-30T07:43:46Z</dcterms:created>
  <dcterms:modified xsi:type="dcterms:W3CDTF">2021-07-30T13:48:16Z</dcterms:modified>
</cp:coreProperties>
</file>